
<file path=[Content_Types].xml><?xml version="1.0" encoding="utf-8"?>
<Types xmlns="http://schemas.openxmlformats.org/package/2006/content-types"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3" r:id="rId4"/>
    <p:sldId id="282" r:id="rId5"/>
    <p:sldId id="258" r:id="rId6"/>
    <p:sldId id="259" r:id="rId7"/>
    <p:sldId id="275" r:id="rId8"/>
    <p:sldId id="276" r:id="rId9"/>
    <p:sldId id="274" r:id="rId10"/>
    <p:sldId id="277" r:id="rId11"/>
    <p:sldId id="278" r:id="rId12"/>
    <p:sldId id="265" r:id="rId13"/>
    <p:sldId id="279" r:id="rId14"/>
    <p:sldId id="280" r:id="rId15"/>
    <p:sldId id="281" r:id="rId16"/>
    <p:sldId id="267" r:id="rId17"/>
    <p:sldId id="271" r:id="rId18"/>
    <p:sldId id="272" r:id="rId19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6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89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62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C5E55-00C3-D70F-798C-4172AAE6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D415E-066E-01C5-A8E9-554A7E48D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EE280-1A34-AF03-7F71-9F6767A6E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5AC6-525A-42DF-C98B-2FC084F99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64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3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5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04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03F1AE-C9E7-9FFF-7BA0-80DE7309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BC6BD1F-DE3F-E9D2-33E8-7DA2C025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D3F5A7-20A6-D4C3-8D28-94763984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1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sv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sv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sv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sv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6877" y="4025900"/>
            <a:ext cx="10128055" cy="144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0"/>
              </a:lnSpc>
              <a:buNone/>
            </a:pPr>
            <a:r>
              <a:rPr lang="en-US" sz="12600" b="1" dirty="0">
                <a:solidFill>
                  <a:srgbClr val="007AFF">
                    <a:alpha val="100000"/>
                  </a:srgbClr>
                </a:solidFill>
                <a:latin typeface="Montserrat SemiBold" pitchFamily="2" charset="0"/>
                <a:ea typeface="Raleway Bold" pitchFamily="34" charset="-122"/>
                <a:cs typeface="Raleway Bold" pitchFamily="34" charset="-120"/>
              </a:rPr>
              <a:t>RENTPLACE</a:t>
            </a:r>
            <a:endParaRPr lang="en-US" sz="12600" b="1" dirty="0">
              <a:latin typeface="Montserrat SemiBold" pitchFamily="2" charset="0"/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9161" y="1460500"/>
            <a:ext cx="9653206" cy="122555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9802" y="4113825"/>
            <a:ext cx="1397175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6877" y="5870330"/>
            <a:ext cx="1264319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CЕРВИС ДЛЯ ПОИСКА И АРЕНДЫ ЧАСТНОГО ЖИЛЬЯ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56878" y="12522200"/>
            <a:ext cx="935487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ПОДГОТОВИЛА 1 КОМАНДА ГРУППЫ 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FB368C0C-9DBB-3E28-D650-DC917FF40AC1}"/>
              </a:ext>
            </a:extLst>
          </p:cNvPr>
          <p:cNvSpPr/>
          <p:nvPr/>
        </p:nvSpPr>
        <p:spPr>
          <a:xfrm>
            <a:off x="23401828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01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B344B499-3A30-3399-6EE8-DA78AC0EC9E0}"/>
              </a:ext>
            </a:extLst>
          </p:cNvPr>
          <p:cNvSpPr/>
          <p:nvPr/>
        </p:nvSpPr>
        <p:spPr>
          <a:xfrm>
            <a:off x="2057720" y="588109"/>
            <a:ext cx="2027173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Взаимодействие с пользователями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3" name="Text 24">
            <a:extLst>
              <a:ext uri="{FF2B5EF4-FFF2-40B4-BE49-F238E27FC236}">
                <a16:creationId xmlns:a16="http://schemas.microsoft.com/office/drawing/2014/main" id="{C519D510-B657-B31C-4A1D-156984756AA1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10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8" name="2025-05-06 10.23.24.mp4">
            <a:hlinkClick r:id="" action="ppaction://media"/>
            <a:extLst>
              <a:ext uri="{FF2B5EF4-FFF2-40B4-BE49-F238E27FC236}">
                <a16:creationId xmlns:a16="http://schemas.microsoft.com/office/drawing/2014/main" id="{0DC57FE0-E976-D56F-9C48-933F925969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1885" y="1531816"/>
            <a:ext cx="17781222" cy="1150870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C5E6F-B006-3EAE-A81C-D67F05BA38CB}"/>
              </a:ext>
            </a:extLst>
          </p:cNvPr>
          <p:cNvSpPr/>
          <p:nvPr/>
        </p:nvSpPr>
        <p:spPr>
          <a:xfrm>
            <a:off x="2841884" y="1531815"/>
            <a:ext cx="17781222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784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B344B499-3A30-3399-6EE8-DA78AC0EC9E0}"/>
              </a:ext>
            </a:extLst>
          </p:cNvPr>
          <p:cNvSpPr/>
          <p:nvPr/>
        </p:nvSpPr>
        <p:spPr>
          <a:xfrm>
            <a:off x="2057720" y="588109"/>
            <a:ext cx="2027173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Взаимодействие с бронями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4" name="Text 24">
            <a:extLst>
              <a:ext uri="{FF2B5EF4-FFF2-40B4-BE49-F238E27FC236}">
                <a16:creationId xmlns:a16="http://schemas.microsoft.com/office/drawing/2014/main" id="{DC8C8B77-85F5-B501-CD37-EDCCB475669A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2" name="2025-05-06 10.24.51.mp4">
            <a:hlinkClick r:id="" action="ppaction://media"/>
            <a:extLst>
              <a:ext uri="{FF2B5EF4-FFF2-40B4-BE49-F238E27FC236}">
                <a16:creationId xmlns:a16="http://schemas.microsoft.com/office/drawing/2014/main" id="{61AA1C20-3F91-9F2C-BA3E-210363C44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1884" y="1531814"/>
            <a:ext cx="17372835" cy="1124438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C5E6F-B006-3EAE-A81C-D67F05BA38CB}"/>
              </a:ext>
            </a:extLst>
          </p:cNvPr>
          <p:cNvSpPr/>
          <p:nvPr/>
        </p:nvSpPr>
        <p:spPr>
          <a:xfrm>
            <a:off x="2841884" y="1531815"/>
            <a:ext cx="17781222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880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3524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353219" y="1231900"/>
            <a:ext cx="5478618" cy="11243733"/>
          </a:xfrm>
          <a:prstGeom prst="rect">
            <a:avLst/>
          </a:prstGeom>
          <a:noFill/>
          <a:ln/>
        </p:spPr>
      </p:sp>
      <p:sp>
        <p:nvSpPr>
          <p:cNvPr id="6" name="Shape 1"/>
          <p:cNvSpPr/>
          <p:nvPr/>
        </p:nvSpPr>
        <p:spPr>
          <a:xfrm>
            <a:off x="13692311" y="4000500"/>
            <a:ext cx="8560870" cy="5715000"/>
          </a:xfrm>
          <a:prstGeom prst="rect">
            <a:avLst/>
          </a:prstGeom>
          <a:noFill/>
          <a:ln/>
        </p:spPr>
      </p:sp>
      <p:sp>
        <p:nvSpPr>
          <p:cNvPr id="7" name="Shape 2"/>
          <p:cNvSpPr/>
          <p:nvPr/>
        </p:nvSpPr>
        <p:spPr>
          <a:xfrm>
            <a:off x="13692311" y="4000500"/>
            <a:ext cx="8560870" cy="3403600"/>
          </a:xfrm>
          <a:prstGeom prst="rect">
            <a:avLst/>
          </a:prstGeom>
          <a:noFill/>
          <a:ln/>
        </p:spPr>
      </p:sp>
      <p:sp>
        <p:nvSpPr>
          <p:cNvPr id="11" name="Text 6"/>
          <p:cNvSpPr/>
          <p:nvPr/>
        </p:nvSpPr>
        <p:spPr>
          <a:xfrm>
            <a:off x="15629303" y="6580715"/>
            <a:ext cx="4686886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Авторизация в </a:t>
            </a:r>
            <a:r>
              <a:rPr lang="en-US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PWA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81422" y="8778312"/>
            <a:ext cx="380576" cy="3757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197449" y="8547100"/>
            <a:ext cx="468688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Link to Figma prototype</a:t>
            </a:r>
            <a:endParaRPr lang="en-US" sz="3600" dirty="0"/>
          </a:p>
        </p:txBody>
      </p:sp>
      <p:pic>
        <p:nvPicPr>
          <p:cNvPr id="17" name="auth.mp4">
            <a:hlinkClick r:id="" action="ppaction://media"/>
            <a:extLst>
              <a:ext uri="{FF2B5EF4-FFF2-40B4-BE49-F238E27FC236}">
                <a16:creationId xmlns:a16="http://schemas.microsoft.com/office/drawing/2014/main" id="{68C1E242-EAE9-8838-5E87-9C4F069F79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62688" y="1240367"/>
            <a:ext cx="5059680" cy="11243733"/>
          </a:xfrm>
          <a:prstGeom prst="rect">
            <a:avLst/>
          </a:prstGeom>
        </p:spPr>
      </p:pic>
      <p:sp>
        <p:nvSpPr>
          <p:cNvPr id="18" name="Text 24">
            <a:extLst>
              <a:ext uri="{FF2B5EF4-FFF2-40B4-BE49-F238E27FC236}">
                <a16:creationId xmlns:a16="http://schemas.microsoft.com/office/drawing/2014/main" id="{4B0EB8D7-541B-77E3-67AD-85368509A716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2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3524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353219" y="1231900"/>
            <a:ext cx="5478618" cy="11243733"/>
          </a:xfrm>
          <a:prstGeom prst="rect">
            <a:avLst/>
          </a:prstGeom>
          <a:noFill/>
          <a:ln/>
        </p:spPr>
      </p:sp>
      <p:sp>
        <p:nvSpPr>
          <p:cNvPr id="6" name="Shape 1"/>
          <p:cNvSpPr/>
          <p:nvPr/>
        </p:nvSpPr>
        <p:spPr>
          <a:xfrm>
            <a:off x="13692311" y="4000500"/>
            <a:ext cx="8560870" cy="5715000"/>
          </a:xfrm>
          <a:prstGeom prst="rect">
            <a:avLst/>
          </a:prstGeom>
          <a:noFill/>
          <a:ln/>
        </p:spPr>
      </p:sp>
      <p:sp>
        <p:nvSpPr>
          <p:cNvPr id="7" name="Shape 2"/>
          <p:cNvSpPr/>
          <p:nvPr/>
        </p:nvSpPr>
        <p:spPr>
          <a:xfrm>
            <a:off x="13692311" y="4000500"/>
            <a:ext cx="8560870" cy="3403600"/>
          </a:xfrm>
          <a:prstGeom prst="rect">
            <a:avLst/>
          </a:prstGeom>
          <a:noFill/>
          <a:ln/>
        </p:spPr>
      </p:sp>
      <p:sp>
        <p:nvSpPr>
          <p:cNvPr id="8" name="Shape 3"/>
          <p:cNvSpPr/>
          <p:nvPr/>
        </p:nvSpPr>
        <p:spPr>
          <a:xfrm>
            <a:off x="13692311" y="4000500"/>
            <a:ext cx="8560870" cy="1930400"/>
          </a:xfrm>
          <a:prstGeom prst="rect">
            <a:avLst/>
          </a:prstGeom>
          <a:noFill/>
          <a:ln/>
        </p:spPr>
      </p:sp>
      <p:sp>
        <p:nvSpPr>
          <p:cNvPr id="11" name="Text 6"/>
          <p:cNvSpPr/>
          <p:nvPr/>
        </p:nvSpPr>
        <p:spPr>
          <a:xfrm>
            <a:off x="15629303" y="6580715"/>
            <a:ext cx="4686886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Регистрация в </a:t>
            </a:r>
            <a:r>
              <a:rPr lang="en-US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PWA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81422" y="8778312"/>
            <a:ext cx="380576" cy="375776"/>
          </a:xfrm>
          <a:prstGeom prst="rect">
            <a:avLst/>
          </a:prstGeom>
        </p:spPr>
      </p:pic>
      <p:pic>
        <p:nvPicPr>
          <p:cNvPr id="4" name="reg.mp4">
            <a:hlinkClick r:id="" action="ppaction://media"/>
            <a:extLst>
              <a:ext uri="{FF2B5EF4-FFF2-40B4-BE49-F238E27FC236}">
                <a16:creationId xmlns:a16="http://schemas.microsoft.com/office/drawing/2014/main" id="{E34A3D1C-2824-9D6D-2A53-F3DC57892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71958" y="1252499"/>
            <a:ext cx="5041140" cy="11202532"/>
          </a:xfrm>
          <a:prstGeom prst="rect">
            <a:avLst/>
          </a:prstGeom>
        </p:spPr>
      </p:pic>
      <p:sp>
        <p:nvSpPr>
          <p:cNvPr id="5" name="Text 24">
            <a:extLst>
              <a:ext uri="{FF2B5EF4-FFF2-40B4-BE49-F238E27FC236}">
                <a16:creationId xmlns:a16="http://schemas.microsoft.com/office/drawing/2014/main" id="{03373A95-E677-E187-A28A-B0F691171491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3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0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3524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353219" y="1231900"/>
            <a:ext cx="5478618" cy="11243733"/>
          </a:xfrm>
          <a:prstGeom prst="rect">
            <a:avLst/>
          </a:prstGeom>
          <a:noFill/>
          <a:ln/>
        </p:spPr>
      </p:sp>
      <p:sp>
        <p:nvSpPr>
          <p:cNvPr id="6" name="Shape 1"/>
          <p:cNvSpPr/>
          <p:nvPr/>
        </p:nvSpPr>
        <p:spPr>
          <a:xfrm>
            <a:off x="13692311" y="4000500"/>
            <a:ext cx="8560870" cy="5715000"/>
          </a:xfrm>
          <a:prstGeom prst="rect">
            <a:avLst/>
          </a:prstGeom>
          <a:noFill/>
          <a:ln/>
        </p:spPr>
      </p:sp>
      <p:sp>
        <p:nvSpPr>
          <p:cNvPr id="7" name="Shape 2"/>
          <p:cNvSpPr/>
          <p:nvPr/>
        </p:nvSpPr>
        <p:spPr>
          <a:xfrm>
            <a:off x="13692311" y="4000500"/>
            <a:ext cx="8560870" cy="3403600"/>
          </a:xfrm>
          <a:prstGeom prst="rect">
            <a:avLst/>
          </a:prstGeom>
          <a:noFill/>
          <a:ln/>
        </p:spPr>
      </p:sp>
      <p:sp>
        <p:nvSpPr>
          <p:cNvPr id="11" name="Text 6"/>
          <p:cNvSpPr/>
          <p:nvPr/>
        </p:nvSpPr>
        <p:spPr>
          <a:xfrm>
            <a:off x="14581422" y="5624514"/>
            <a:ext cx="8194430" cy="198698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Бронирование объявлений авторизованным пользователем в </a:t>
            </a:r>
            <a:r>
              <a:rPr lang="en-US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PWA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81422" y="8778312"/>
            <a:ext cx="380576" cy="375776"/>
          </a:xfrm>
          <a:prstGeom prst="rect">
            <a:avLst/>
          </a:prstGeom>
        </p:spPr>
      </p:pic>
      <p:pic>
        <p:nvPicPr>
          <p:cNvPr id="5" name="book.mp4">
            <a:hlinkClick r:id="" action="ppaction://media"/>
            <a:extLst>
              <a:ext uri="{FF2B5EF4-FFF2-40B4-BE49-F238E27FC236}">
                <a16:creationId xmlns:a16="http://schemas.microsoft.com/office/drawing/2014/main" id="{26E87C2D-21C1-8C10-3A65-C171DD18F9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79433" y="1033351"/>
            <a:ext cx="5026189" cy="11169308"/>
          </a:xfrm>
          <a:prstGeom prst="rect">
            <a:avLst/>
          </a:prstGeom>
        </p:spPr>
      </p:pic>
      <p:sp>
        <p:nvSpPr>
          <p:cNvPr id="9" name="Text 24">
            <a:extLst>
              <a:ext uri="{FF2B5EF4-FFF2-40B4-BE49-F238E27FC236}">
                <a16:creationId xmlns:a16="http://schemas.microsoft.com/office/drawing/2014/main" id="{0ABC6269-3229-CF65-398F-8B02111615F4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4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6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3524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353219" y="1231900"/>
            <a:ext cx="5478618" cy="11243733"/>
          </a:xfrm>
          <a:prstGeom prst="rect">
            <a:avLst/>
          </a:prstGeom>
          <a:noFill/>
          <a:ln/>
        </p:spPr>
      </p:sp>
      <p:sp>
        <p:nvSpPr>
          <p:cNvPr id="6" name="Shape 1"/>
          <p:cNvSpPr/>
          <p:nvPr/>
        </p:nvSpPr>
        <p:spPr>
          <a:xfrm>
            <a:off x="13692311" y="4000500"/>
            <a:ext cx="8560870" cy="5715000"/>
          </a:xfrm>
          <a:prstGeom prst="rect">
            <a:avLst/>
          </a:prstGeom>
          <a:noFill/>
          <a:ln/>
        </p:spPr>
      </p:sp>
      <p:sp>
        <p:nvSpPr>
          <p:cNvPr id="7" name="Shape 2"/>
          <p:cNvSpPr/>
          <p:nvPr/>
        </p:nvSpPr>
        <p:spPr>
          <a:xfrm>
            <a:off x="13692311" y="4000500"/>
            <a:ext cx="8560870" cy="3403600"/>
          </a:xfrm>
          <a:prstGeom prst="rect">
            <a:avLst/>
          </a:prstGeom>
          <a:noFill/>
          <a:ln/>
        </p:spPr>
      </p:sp>
      <p:sp>
        <p:nvSpPr>
          <p:cNvPr id="11" name="Text 6"/>
          <p:cNvSpPr/>
          <p:nvPr/>
        </p:nvSpPr>
        <p:spPr>
          <a:xfrm>
            <a:off x="14581422" y="5626408"/>
            <a:ext cx="8194430" cy="198319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Размещение объявлений авторизованным пользователем в </a:t>
            </a:r>
            <a:r>
              <a:rPr lang="en-US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PWA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81422" y="8778312"/>
            <a:ext cx="380576" cy="375776"/>
          </a:xfrm>
          <a:prstGeom prst="rect">
            <a:avLst/>
          </a:prstGeom>
        </p:spPr>
      </p:pic>
      <p:sp>
        <p:nvSpPr>
          <p:cNvPr id="4" name="Text 24">
            <a:extLst>
              <a:ext uri="{FF2B5EF4-FFF2-40B4-BE49-F238E27FC236}">
                <a16:creationId xmlns:a16="http://schemas.microsoft.com/office/drawing/2014/main" id="{84CFD23C-353B-E245-DB3E-7298EB5194E6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5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5" name="2025-05-06 10.33.46.mp4">
            <a:hlinkClick r:id="" action="ppaction://media"/>
            <a:extLst>
              <a:ext uri="{FF2B5EF4-FFF2-40B4-BE49-F238E27FC236}">
                <a16:creationId xmlns:a16="http://schemas.microsoft.com/office/drawing/2014/main" id="{1564DC23-7B84-8B49-666D-BDAC2D6AA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05538" y="1104899"/>
            <a:ext cx="5173980" cy="114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1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3850" y="935567"/>
            <a:ext cx="15679348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000"/>
              </a:lnSpc>
              <a:buNone/>
            </a:pPr>
            <a:r>
              <a:rPr lang="ru-RU" sz="7200" kern="0" spc="-158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СЛЕДУЮЩИЕ ЭТАПЫ РАЗВИТИЯ</a:t>
            </a:r>
            <a:endParaRPr lang="en-US" sz="7200" dirty="0">
              <a:latin typeface="Montserrat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133867" y="4013200"/>
            <a:ext cx="3734267" cy="14986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2133867" y="4165600"/>
            <a:ext cx="3734267" cy="1346200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2133867" y="4838700"/>
            <a:ext cx="3869750" cy="643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200" dirty="0"/>
          </a:p>
        </p:txBody>
      </p:sp>
      <p:sp>
        <p:nvSpPr>
          <p:cNvPr id="8" name="Shape 6"/>
          <p:cNvSpPr/>
          <p:nvPr/>
        </p:nvSpPr>
        <p:spPr>
          <a:xfrm>
            <a:off x="17020127" y="9271000"/>
            <a:ext cx="5233054" cy="1498600"/>
          </a:xfrm>
          <a:prstGeom prst="rect">
            <a:avLst/>
          </a:prstGeom>
          <a:noFill/>
          <a:ln/>
        </p:spPr>
      </p:sp>
      <p:sp>
        <p:nvSpPr>
          <p:cNvPr id="10" name="Shape 8"/>
          <p:cNvSpPr/>
          <p:nvPr/>
        </p:nvSpPr>
        <p:spPr>
          <a:xfrm>
            <a:off x="17020127" y="9423400"/>
            <a:ext cx="5233054" cy="1346200"/>
          </a:xfrm>
          <a:prstGeom prst="rect">
            <a:avLst/>
          </a:prstGeom>
          <a:noFill/>
          <a:ln/>
        </p:spPr>
      </p:sp>
      <p:sp>
        <p:nvSpPr>
          <p:cNvPr id="13" name="Shape 11"/>
          <p:cNvSpPr/>
          <p:nvPr/>
        </p:nvSpPr>
        <p:spPr>
          <a:xfrm>
            <a:off x="5868133" y="5765800"/>
            <a:ext cx="3454832" cy="1498600"/>
          </a:xfrm>
          <a:prstGeom prst="rect">
            <a:avLst/>
          </a:prstGeom>
          <a:noFill/>
          <a:ln/>
        </p:spPr>
      </p:sp>
      <p:pic>
        <p:nvPicPr>
          <p:cNvPr id="26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52400"/>
          </a:xfrm>
          <a:prstGeom prst="rect">
            <a:avLst/>
          </a:prstGeom>
        </p:spPr>
      </p:pic>
      <p:sp>
        <p:nvSpPr>
          <p:cNvPr id="27" name="Text 5">
            <a:extLst>
              <a:ext uri="{FF2B5EF4-FFF2-40B4-BE49-F238E27FC236}">
                <a16:creationId xmlns:a16="http://schemas.microsoft.com/office/drawing/2014/main" id="{E7AA4F27-D7A4-73EF-7D47-1CA3A1C52AE5}"/>
              </a:ext>
            </a:extLst>
          </p:cNvPr>
          <p:cNvSpPr/>
          <p:nvPr/>
        </p:nvSpPr>
        <p:spPr>
          <a:xfrm>
            <a:off x="2768946" y="3907367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ru-RU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Интеграция с ИИ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17765E9B-6EE2-4714-E06C-BF3FE2880695}"/>
              </a:ext>
            </a:extLst>
          </p:cNvPr>
          <p:cNvSpPr/>
          <p:nvPr/>
        </p:nvSpPr>
        <p:spPr>
          <a:xfrm>
            <a:off x="2768946" y="52578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ru-RU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Добавление системы поиска и фильтрации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643CEE62-FD95-4DDD-E1E0-3E740CCBC2AD}"/>
              </a:ext>
            </a:extLst>
          </p:cNvPr>
          <p:cNvSpPr/>
          <p:nvPr/>
        </p:nvSpPr>
        <p:spPr>
          <a:xfrm>
            <a:off x="2768946" y="6604000"/>
            <a:ext cx="17919354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ru-RU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Реализация функционала добавления объявлений в «Избранное»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32" name="Text 24">
            <a:extLst>
              <a:ext uri="{FF2B5EF4-FFF2-40B4-BE49-F238E27FC236}">
                <a16:creationId xmlns:a16="http://schemas.microsoft.com/office/drawing/2014/main" id="{F9F541C5-46DA-9C9A-CD41-E5AF5730E54C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6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05CCA59D-A5D3-B8B7-0028-36E49ABC368D}"/>
              </a:ext>
            </a:extLst>
          </p:cNvPr>
          <p:cNvSpPr/>
          <p:nvPr/>
        </p:nvSpPr>
        <p:spPr>
          <a:xfrm>
            <a:off x="2768946" y="7937500"/>
            <a:ext cx="17919354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ru-RU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Сбор метрик и доработка </a:t>
            </a: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MVP</a:t>
            </a:r>
            <a:endParaRPr lang="en-US" sz="40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7CA29-DDF1-5D00-4963-96CEE62F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FE4E35-FE28-AFCA-A868-24D156273B78}"/>
              </a:ext>
            </a:extLst>
          </p:cNvPr>
          <p:cNvSpPr txBox="1"/>
          <p:nvPr/>
        </p:nvSpPr>
        <p:spPr>
          <a:xfrm>
            <a:off x="3252787" y="3200400"/>
            <a:ext cx="6313138" cy="1486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UA" sz="3200" kern="0" spc="89" dirty="0">
                <a:latin typeface="Montserrat" pitchFamily="2" charset="0"/>
                <a:ea typeface="Inter Regular" pitchFamily="34" charset="-122"/>
              </a:rPr>
              <a:t>Загороднев Георгий</a:t>
            </a:r>
          </a:p>
          <a:p>
            <a:pPr>
              <a:lnSpc>
                <a:spcPct val="150000"/>
              </a:lnSpc>
            </a:pPr>
            <a:r>
              <a:rPr lang="en-US" sz="3200" kern="0" spc="89" dirty="0">
                <a:latin typeface="Montserrat" pitchFamily="2" charset="0"/>
                <a:ea typeface="Inter Regular" pitchFamily="34" charset="-122"/>
              </a:rPr>
              <a:t>Project manager &amp; Designer</a:t>
            </a:r>
            <a:endParaRPr lang="ru-UA" sz="3200" kern="0" spc="89" dirty="0">
              <a:latin typeface="Montserrat" pitchFamily="2" charset="0"/>
              <a:ea typeface="Inter Regular" pitchFamily="34" charset="-12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CFE65D-C9FA-4DE2-7E0F-E29C369E6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36" y="4860657"/>
            <a:ext cx="615553" cy="615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AFBF1F-69DB-3031-3399-C01A638DC699}"/>
              </a:ext>
            </a:extLst>
          </p:cNvPr>
          <p:cNvSpPr txBox="1"/>
          <p:nvPr/>
        </p:nvSpPr>
        <p:spPr>
          <a:xfrm>
            <a:off x="4084737" y="4893789"/>
            <a:ext cx="3083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kern="0" spc="89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@</a:t>
            </a:r>
            <a:r>
              <a:rPr lang="en-US" sz="3200" kern="0" spc="89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apolonovvv</a:t>
            </a:r>
            <a:endParaRPr lang="ru-UA" sz="3200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273DB-AFC3-5E33-2B22-C5BB55959B97}"/>
              </a:ext>
            </a:extLst>
          </p:cNvPr>
          <p:cNvSpPr txBox="1"/>
          <p:nvPr/>
        </p:nvSpPr>
        <p:spPr>
          <a:xfrm>
            <a:off x="13107987" y="3203179"/>
            <a:ext cx="8671285" cy="1486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kern="0" spc="89" dirty="0">
                <a:latin typeface="Montserrat" pitchFamily="2" charset="0"/>
                <a:ea typeface="Inter Regular" pitchFamily="34" charset="-122"/>
              </a:rPr>
              <a:t>Катцын Владимир</a:t>
            </a:r>
            <a:endParaRPr lang="ru-UA" sz="3200" kern="0" spc="89" dirty="0">
              <a:latin typeface="Montserrat" pitchFamily="2" charset="0"/>
              <a:ea typeface="Inter Regular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200" kern="0" spc="89" dirty="0">
                <a:latin typeface="Montserrat" pitchFamily="2" charset="0"/>
                <a:ea typeface="Inter Regular" pitchFamily="34" charset="-122"/>
              </a:rPr>
              <a:t>Backend developer &amp; DevOps engineer</a:t>
            </a:r>
            <a:endParaRPr lang="ru-UA" sz="3200" kern="0" spc="89" dirty="0">
              <a:latin typeface="Montserrat" pitchFamily="2" charset="0"/>
              <a:ea typeface="Inter Regular" pitchFamily="34" charset="-12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5FAF7F-6504-00D6-B198-0DC1A300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736" y="4863436"/>
            <a:ext cx="615553" cy="615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78F3B4-7D36-27DF-26E5-B273CCD9B380}"/>
              </a:ext>
            </a:extLst>
          </p:cNvPr>
          <p:cNvSpPr txBox="1"/>
          <p:nvPr/>
        </p:nvSpPr>
        <p:spPr>
          <a:xfrm>
            <a:off x="13939937" y="4896567"/>
            <a:ext cx="2266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kern="0" spc="89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@</a:t>
            </a:r>
            <a:r>
              <a:rPr lang="en-US" sz="3200" kern="0" spc="89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Kattsyn</a:t>
            </a:r>
            <a:endParaRPr lang="ru-UA" sz="3200" dirty="0"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A7223-8044-D4CD-E3C7-0B13B1D62349}"/>
              </a:ext>
            </a:extLst>
          </p:cNvPr>
          <p:cNvSpPr txBox="1"/>
          <p:nvPr/>
        </p:nvSpPr>
        <p:spPr>
          <a:xfrm>
            <a:off x="3252787" y="6289957"/>
            <a:ext cx="5218544" cy="1493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kern="0" spc="89" dirty="0">
                <a:latin typeface="Montserrat" pitchFamily="2" charset="0"/>
                <a:ea typeface="Inter Regular" pitchFamily="34" charset="-122"/>
              </a:rPr>
              <a:t>Кондратов Владислав</a:t>
            </a:r>
            <a:endParaRPr lang="ru-UA" sz="3200" kern="0" spc="89" dirty="0">
              <a:latin typeface="Montserrat" pitchFamily="2" charset="0"/>
              <a:ea typeface="Inter Regular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200" kern="0" spc="89" dirty="0">
                <a:latin typeface="Montserrat" pitchFamily="2" charset="0"/>
                <a:ea typeface="Inter Regular" pitchFamily="34" charset="-122"/>
              </a:rPr>
              <a:t>Analyst</a:t>
            </a:r>
            <a:endParaRPr lang="ru-UA" sz="3200" kern="0" spc="89" dirty="0">
              <a:latin typeface="Montserrat" pitchFamily="2" charset="0"/>
              <a:ea typeface="Inter Regular" pitchFamily="34" charset="-12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79849D8-C93C-6323-C3E1-9E2333ED0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36" y="7950214"/>
            <a:ext cx="615553" cy="6155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AC7235-7F6F-AD14-18F6-8C2FF3994625}"/>
              </a:ext>
            </a:extLst>
          </p:cNvPr>
          <p:cNvSpPr txBox="1"/>
          <p:nvPr/>
        </p:nvSpPr>
        <p:spPr>
          <a:xfrm>
            <a:off x="4084737" y="7983346"/>
            <a:ext cx="468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kern="0" spc="89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@</a:t>
            </a:r>
            <a:r>
              <a:rPr lang="en-US" sz="3200" kern="0" spc="89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vladislavkondratov</a:t>
            </a:r>
            <a:endParaRPr lang="ru-UA" sz="3200" dirty="0">
              <a:latin typeface="Montserra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E1F59-B04B-E03B-D815-6FCF85D5A1B2}"/>
              </a:ext>
            </a:extLst>
          </p:cNvPr>
          <p:cNvSpPr txBox="1"/>
          <p:nvPr/>
        </p:nvSpPr>
        <p:spPr>
          <a:xfrm>
            <a:off x="13107987" y="6262925"/>
            <a:ext cx="4487382" cy="1486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kern="0" spc="89" dirty="0">
                <a:latin typeface="Montserrat" pitchFamily="2" charset="0"/>
                <a:ea typeface="Inter Regular" pitchFamily="34" charset="-122"/>
              </a:rPr>
              <a:t>Полоцкий Иван</a:t>
            </a:r>
            <a:endParaRPr lang="ru-UA" sz="3200" kern="0" spc="89" dirty="0">
              <a:latin typeface="Montserrat" pitchFamily="2" charset="0"/>
              <a:ea typeface="Inter Regular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200" kern="0" spc="89" dirty="0">
                <a:latin typeface="Montserrat" pitchFamily="2" charset="0"/>
                <a:ea typeface="Inter Regular" pitchFamily="34" charset="-122"/>
              </a:rPr>
              <a:t>Frontend developer</a:t>
            </a:r>
            <a:endParaRPr lang="ru-UA" sz="3200" kern="0" spc="89" dirty="0">
              <a:latin typeface="Montserrat" pitchFamily="2" charset="0"/>
              <a:ea typeface="Inter Regular" pitchFamily="34" charset="-122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CFBB054-AB87-733D-A91F-D9ECDE7BD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736" y="7923182"/>
            <a:ext cx="615553" cy="6155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58A95A-92E5-864F-D58A-5C8125208613}"/>
              </a:ext>
            </a:extLst>
          </p:cNvPr>
          <p:cNvSpPr txBox="1"/>
          <p:nvPr/>
        </p:nvSpPr>
        <p:spPr>
          <a:xfrm>
            <a:off x="13939936" y="7956314"/>
            <a:ext cx="3338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kern="0" spc="89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@</a:t>
            </a:r>
            <a:r>
              <a:rPr lang="en-US" sz="3200" kern="0" spc="89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mentalist_bf</a:t>
            </a:r>
            <a:endParaRPr lang="ru-UA" sz="3200" dirty="0">
              <a:latin typeface="Montserrat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3041B9-29DF-4D93-5667-881F331DDA9B}"/>
              </a:ext>
            </a:extLst>
          </p:cNvPr>
          <p:cNvSpPr txBox="1"/>
          <p:nvPr/>
        </p:nvSpPr>
        <p:spPr>
          <a:xfrm>
            <a:off x="3373536" y="9412705"/>
            <a:ext cx="4487382" cy="1486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kern="0" spc="89" dirty="0">
                <a:latin typeface="Montserrat" pitchFamily="2" charset="0"/>
                <a:ea typeface="Inter Regular" pitchFamily="34" charset="-122"/>
              </a:rPr>
              <a:t>Исанбаев Илья</a:t>
            </a:r>
            <a:endParaRPr lang="ru-UA" sz="3200" kern="0" spc="89" dirty="0">
              <a:latin typeface="Montserrat" pitchFamily="2" charset="0"/>
              <a:ea typeface="Inter Regular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200" kern="0" spc="89" dirty="0">
                <a:latin typeface="Montserrat" pitchFamily="2" charset="0"/>
                <a:ea typeface="Inter Regular" pitchFamily="34" charset="-122"/>
              </a:rPr>
              <a:t>Frontend developer</a:t>
            </a:r>
            <a:endParaRPr lang="ru-UA" sz="3200" kern="0" spc="89" dirty="0">
              <a:latin typeface="Montserrat" pitchFamily="2" charset="0"/>
              <a:ea typeface="Inter Regular" pitchFamily="34" charset="-122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5043CB2-C238-C321-69D5-6F644BF64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84" y="11072962"/>
            <a:ext cx="615553" cy="6155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B0C6A6-4CBA-D861-160D-6D778D2006F6}"/>
              </a:ext>
            </a:extLst>
          </p:cNvPr>
          <p:cNvSpPr txBox="1"/>
          <p:nvPr/>
        </p:nvSpPr>
        <p:spPr>
          <a:xfrm>
            <a:off x="4205485" y="11106094"/>
            <a:ext cx="2740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kern="0" spc="89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@</a:t>
            </a:r>
            <a:r>
              <a:rPr lang="en-US" sz="3200" kern="0" spc="89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pstgdsfac</a:t>
            </a:r>
            <a:endParaRPr lang="ru-UA" sz="3200" dirty="0">
              <a:latin typeface="Montserra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0E7C16-4131-9219-2485-BC2846F47006}"/>
              </a:ext>
            </a:extLst>
          </p:cNvPr>
          <p:cNvSpPr txBox="1"/>
          <p:nvPr/>
        </p:nvSpPr>
        <p:spPr>
          <a:xfrm>
            <a:off x="13228735" y="9412705"/>
            <a:ext cx="3386568" cy="1493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kern="0" spc="89" dirty="0">
                <a:latin typeface="Montserrat" pitchFamily="2" charset="0"/>
                <a:ea typeface="Inter Regular" pitchFamily="34" charset="-122"/>
              </a:rPr>
              <a:t>Беликов Илья</a:t>
            </a:r>
            <a:endParaRPr lang="ru-UA" sz="3200" kern="0" spc="89" dirty="0">
              <a:latin typeface="Montserrat" pitchFamily="2" charset="0"/>
              <a:ea typeface="Inter Regular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200" kern="0" spc="89" dirty="0">
                <a:latin typeface="Montserrat" pitchFamily="2" charset="0"/>
                <a:ea typeface="Inter Regular" pitchFamily="34" charset="-122"/>
              </a:rPr>
              <a:t>QA</a:t>
            </a:r>
            <a:r>
              <a:rPr lang="ru-RU" sz="3200" kern="0" spc="89" dirty="0">
                <a:latin typeface="Montserrat" pitchFamily="2" charset="0"/>
                <a:ea typeface="Inter Regular" pitchFamily="34" charset="-122"/>
              </a:rPr>
              <a:t> </a:t>
            </a:r>
            <a:r>
              <a:rPr lang="en-US" sz="3200" kern="0" spc="89" dirty="0">
                <a:latin typeface="Montserrat" pitchFamily="2" charset="0"/>
                <a:ea typeface="Inter Regular" pitchFamily="34" charset="-122"/>
              </a:rPr>
              <a:t>engineer</a:t>
            </a:r>
            <a:endParaRPr lang="ru-UA" sz="3200" kern="0" spc="89" dirty="0">
              <a:latin typeface="Montserrat" pitchFamily="2" charset="0"/>
              <a:ea typeface="Inter Regular" pitchFamily="34" charset="-122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B351979-5545-611B-A891-058805DF3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484" y="11072962"/>
            <a:ext cx="615553" cy="6155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A1E2B4-99C9-326C-4D0F-592C277322AA}"/>
              </a:ext>
            </a:extLst>
          </p:cNvPr>
          <p:cNvSpPr txBox="1"/>
          <p:nvPr/>
        </p:nvSpPr>
        <p:spPr>
          <a:xfrm>
            <a:off x="14060685" y="11106094"/>
            <a:ext cx="1888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kern="0" spc="89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@</a:t>
            </a:r>
            <a:r>
              <a:rPr lang="en-US" sz="3200" kern="0" spc="89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Inter Regular" pitchFamily="34" charset="-122"/>
              </a:rPr>
              <a:t>saslsk</a:t>
            </a:r>
            <a:endParaRPr lang="ru-UA" sz="3200" dirty="0">
              <a:latin typeface="Montserrat" pitchFamily="2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5EAC294-E196-7DF2-0FD8-AD7E629139C8}"/>
              </a:ext>
            </a:extLst>
          </p:cNvPr>
          <p:cNvSpPr/>
          <p:nvPr/>
        </p:nvSpPr>
        <p:spPr>
          <a:xfrm>
            <a:off x="2541587" y="965200"/>
            <a:ext cx="19304000" cy="1629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9998" b="1" kern="0" spc="-400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Montserrat Regular" pitchFamily="34" charset="-122"/>
                <a:cs typeface="Montserrat Regular" pitchFamily="34" charset="-120"/>
              </a:rPr>
              <a:t>КОМАНДА</a:t>
            </a:r>
            <a:r>
              <a:rPr lang="en-US" sz="9998" b="1" kern="0" spc="-400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ru-RU" sz="9998" b="1" kern="0" spc="-400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Montserrat Regular" pitchFamily="34" charset="-122"/>
                <a:cs typeface="Montserrat Regular" pitchFamily="34" charset="-120"/>
              </a:rPr>
              <a:t>РАЗРАБОТЧИКОВ</a:t>
            </a:r>
            <a:endParaRPr lang="en-US" sz="9998" b="1" dirty="0">
              <a:latin typeface="Montserrat SemiBold" pitchFamily="2" charset="0"/>
            </a:endParaRPr>
          </a:p>
        </p:txBody>
      </p:sp>
      <p:sp>
        <p:nvSpPr>
          <p:cNvPr id="2" name="Text 24">
            <a:extLst>
              <a:ext uri="{FF2B5EF4-FFF2-40B4-BE49-F238E27FC236}">
                <a16:creationId xmlns:a16="http://schemas.microsoft.com/office/drawing/2014/main" id="{4922E901-B281-23E6-6F16-29172586C755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7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1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AEDFC-6695-735A-B529-AED0546A7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EE131EC5-CCD8-42D4-7E76-7599D558464A}"/>
              </a:ext>
            </a:extLst>
          </p:cNvPr>
          <p:cNvSpPr txBox="1"/>
          <p:nvPr/>
        </p:nvSpPr>
        <p:spPr>
          <a:xfrm>
            <a:off x="1133615" y="4955570"/>
            <a:ext cx="9144000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0200" b="1" spc="384" dirty="0">
                <a:solidFill>
                  <a:srgbClr val="007AFF"/>
                </a:solidFill>
                <a:latin typeface="Montserrat" pitchFamily="2" charset="0"/>
                <a:ea typeface="Montserrat Ultra-Bold"/>
                <a:cs typeface="Montserrat Ultra-Bold"/>
                <a:sym typeface="Montserrat Ultra-Bold"/>
              </a:rPr>
              <a:t>RENTPLACE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2322DD9-4BA1-C26D-BE0F-8FDC18A6FE73}"/>
              </a:ext>
            </a:extLst>
          </p:cNvPr>
          <p:cNvSpPr txBox="1"/>
          <p:nvPr/>
        </p:nvSpPr>
        <p:spPr>
          <a:xfrm>
            <a:off x="1627188" y="6573044"/>
            <a:ext cx="9707562" cy="1827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Montserrat Ultra-Bold"/>
                <a:cs typeface="Montserrat Ultra-Bold"/>
                <a:sym typeface="Montserrat Ultra-Bold"/>
              </a:rPr>
              <a:t>СЕРВИС ДЛЯ ПОИСКА И АРЕНДЫ </a:t>
            </a:r>
            <a:endParaRPr lang="ru-RU" sz="4000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0"/>
              <a:ea typeface="Montserrat Ultra-Bold"/>
              <a:cs typeface="Montserrat Ultra-Bold"/>
              <a:sym typeface="Montserrat Ultra-Bold"/>
            </a:endParaRPr>
          </a:p>
          <a:p>
            <a:pPr>
              <a:lnSpc>
                <a:spcPts val="7466"/>
              </a:lnSpc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  <a:ea typeface="Montserrat Ultra-Bold"/>
                <a:cs typeface="Montserrat Ultra-Bold"/>
                <a:sym typeface="Montserrat Ultra-Bold"/>
              </a:rPr>
              <a:t>ЧАСТНОГО ЖИЛЬЯ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B1F2FA-3187-8294-A073-61AF4AF6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3238" y="5232400"/>
            <a:ext cx="1253068" cy="1016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24DB50-3C7F-324C-009D-7253AD3AE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602" y="2849217"/>
            <a:ext cx="8017567" cy="8017567"/>
          </a:xfrm>
          <a:prstGeom prst="rect">
            <a:avLst/>
          </a:prstGeom>
        </p:spPr>
      </p:pic>
      <p:sp>
        <p:nvSpPr>
          <p:cNvPr id="2" name="Text 24">
            <a:extLst>
              <a:ext uri="{FF2B5EF4-FFF2-40B4-BE49-F238E27FC236}">
                <a16:creationId xmlns:a16="http://schemas.microsoft.com/office/drawing/2014/main" id="{9CF57E70-0E3C-60DA-A0A9-728D2A0FF3B5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8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33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6414" y="980831"/>
            <a:ext cx="1405422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en-US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КОМАНДА РАЗРАБОТЧИКОВ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0476" y="38100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3810476" y="38100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Загороднев Георгий - Propject Manager &amp; Designer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476" y="50038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Катцын Владимир - Backend developer &amp; DevOps engineer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476" y="61976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Кондратов Владислав - Analyst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810476" y="73914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Полоцкий Иван - Frontend developer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810476" y="85852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Исанбаев Илья - Frontend developer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810476" y="97790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Беликов Илья - QA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02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9796" y="900255"/>
            <a:ext cx="11887455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АРХИТЕКТУРА СЕРВИСА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0476" y="38100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03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27AFDC-523E-A722-539E-C46B4AD7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943" y="3427620"/>
            <a:ext cx="17261162" cy="85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75818" y="900255"/>
            <a:ext cx="2635412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en-US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CI/CD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0476" y="38100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04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3BB014-4C9F-2D93-7AAA-1498C2AB0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33" y="2549335"/>
            <a:ext cx="15928582" cy="102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2158" y="914400"/>
            <a:ext cx="16622732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РЕАЛИЗОВАННЫЙ ФУНКЦИОНАЛ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133867" y="3606800"/>
            <a:ext cx="20119315" cy="787400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2133867" y="3606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2133867" y="3606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057657" y="3644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3226203" y="3606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Регистрация/авторизация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133867" y="5384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9" name="Shape 7"/>
          <p:cNvSpPr/>
          <p:nvPr/>
        </p:nvSpPr>
        <p:spPr>
          <a:xfrm>
            <a:off x="2133867" y="5384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57657" y="5422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3600" dirty="0"/>
          </a:p>
        </p:txBody>
      </p:sp>
      <p:sp>
        <p:nvSpPr>
          <p:cNvPr id="11" name="Shape 9"/>
          <p:cNvSpPr/>
          <p:nvPr/>
        </p:nvSpPr>
        <p:spPr>
          <a:xfrm>
            <a:off x="3226203" y="5384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2" name="Text 10"/>
          <p:cNvSpPr/>
          <p:nvPr/>
        </p:nvSpPr>
        <p:spPr>
          <a:xfrm>
            <a:off x="3226203" y="5384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CRUD операции для основных сущностей в админ-панели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133867" y="7162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4" name="Shape 12"/>
          <p:cNvSpPr/>
          <p:nvPr/>
        </p:nvSpPr>
        <p:spPr>
          <a:xfrm>
            <a:off x="2133867" y="7162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057657" y="7200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3600" dirty="0"/>
          </a:p>
        </p:txBody>
      </p:sp>
      <p:sp>
        <p:nvSpPr>
          <p:cNvPr id="16" name="Shape 14"/>
          <p:cNvSpPr/>
          <p:nvPr/>
        </p:nvSpPr>
        <p:spPr>
          <a:xfrm>
            <a:off x="3226203" y="7162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7" name="Text 15"/>
          <p:cNvSpPr/>
          <p:nvPr/>
        </p:nvSpPr>
        <p:spPr>
          <a:xfrm>
            <a:off x="3226203" y="7162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Просмотр выложенных объявлений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2133867" y="8940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Shape 17"/>
          <p:cNvSpPr/>
          <p:nvPr/>
        </p:nvSpPr>
        <p:spPr>
          <a:xfrm>
            <a:off x="2133867" y="8940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2057657" y="8978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3600" dirty="0"/>
          </a:p>
        </p:txBody>
      </p:sp>
      <p:sp>
        <p:nvSpPr>
          <p:cNvPr id="21" name="Text 19"/>
          <p:cNvSpPr/>
          <p:nvPr/>
        </p:nvSpPr>
        <p:spPr>
          <a:xfrm>
            <a:off x="3226203" y="8940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Бронирование объявлений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2133867" y="10718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23" name="Shape 21"/>
          <p:cNvSpPr/>
          <p:nvPr/>
        </p:nvSpPr>
        <p:spPr>
          <a:xfrm>
            <a:off x="2133867" y="10718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2057657" y="10756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3600" dirty="0"/>
          </a:p>
        </p:txBody>
      </p:sp>
      <p:sp>
        <p:nvSpPr>
          <p:cNvPr id="25" name="Text 23"/>
          <p:cNvSpPr/>
          <p:nvPr/>
        </p:nvSpPr>
        <p:spPr>
          <a:xfrm>
            <a:off x="3226203" y="10718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Размещение объявлений авторизованный пользователем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05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223" y="1033585"/>
            <a:ext cx="13142727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ГРУППЫ ПОЛЬЗОВАТЕЛЕЙ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921365" y="3657600"/>
            <a:ext cx="1312497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PWA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921365" y="7518400"/>
            <a:ext cx="12131066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Веб-приложение для администрации сервиса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2921365" y="4800600"/>
            <a:ext cx="16766096" cy="1955800"/>
          </a:xfrm>
          <a:prstGeom prst="rect">
            <a:avLst/>
          </a:prstGeom>
          <a:noFill/>
          <a:ln/>
        </p:spPr>
      </p:sp>
      <p:sp>
        <p:nvSpPr>
          <p:cNvPr id="6" name="Text 4"/>
          <p:cNvSpPr/>
          <p:nvPr/>
        </p:nvSpPr>
        <p:spPr>
          <a:xfrm>
            <a:off x="2921365" y="48006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Авторизованный пользователь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921365" y="59944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Неавторизованный пользователь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921365" y="8661400"/>
            <a:ext cx="16766096" cy="762000"/>
          </a:xfrm>
          <a:prstGeom prst="rect">
            <a:avLst/>
          </a:prstGeom>
          <a:noFill/>
          <a:ln/>
        </p:spPr>
      </p:sp>
      <p:sp>
        <p:nvSpPr>
          <p:cNvPr id="9" name="Text 7"/>
          <p:cNvSpPr/>
          <p:nvPr/>
        </p:nvSpPr>
        <p:spPr>
          <a:xfrm>
            <a:off x="2921365" y="86614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US" sz="4000" kern="0" spc="-88" dirty="0" err="1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Авторизованный</a:t>
            </a:r>
            <a:r>
              <a:rPr lang="en-US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ru-RU" sz="40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администратор</a:t>
            </a:r>
            <a:endParaRPr lang="en-US" sz="4000" dirty="0">
              <a:latin typeface="Montserrat" pitchFamily="2" charset="0"/>
            </a:endParaRPr>
          </a:p>
        </p:txBody>
      </p:sp>
      <p:sp>
        <p:nvSpPr>
          <p:cNvPr id="10" name="Text 24">
            <a:extLst>
              <a:ext uri="{FF2B5EF4-FFF2-40B4-BE49-F238E27FC236}">
                <a16:creationId xmlns:a16="http://schemas.microsoft.com/office/drawing/2014/main" id="{B81123D7-FB1F-3A90-77A7-3CFEB000DAF2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06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B344B499-3A30-3399-6EE8-DA78AC0EC9E0}"/>
              </a:ext>
            </a:extLst>
          </p:cNvPr>
          <p:cNvSpPr/>
          <p:nvPr/>
        </p:nvSpPr>
        <p:spPr>
          <a:xfrm>
            <a:off x="2057720" y="412263"/>
            <a:ext cx="2027173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Авторизация администратора в админ-панели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2" name="Text 24">
            <a:extLst>
              <a:ext uri="{FF2B5EF4-FFF2-40B4-BE49-F238E27FC236}">
                <a16:creationId xmlns:a16="http://schemas.microsoft.com/office/drawing/2014/main" id="{BF03A296-8569-B84F-C880-4C483CB9BD74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07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3" name="2025-05-06 10.19.15.mp4">
            <a:hlinkClick r:id="" action="ppaction://media"/>
            <a:extLst>
              <a:ext uri="{FF2B5EF4-FFF2-40B4-BE49-F238E27FC236}">
                <a16:creationId xmlns:a16="http://schemas.microsoft.com/office/drawing/2014/main" id="{247FF9D2-8948-23EC-EE17-A6AC3D23D0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2714" y="1531815"/>
            <a:ext cx="16758708" cy="1084689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C5E6F-B006-3EAE-A81C-D67F05BA38CB}"/>
              </a:ext>
            </a:extLst>
          </p:cNvPr>
          <p:cNvSpPr/>
          <p:nvPr/>
        </p:nvSpPr>
        <p:spPr>
          <a:xfrm>
            <a:off x="3482714" y="1531815"/>
            <a:ext cx="17140391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283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B344B499-3A30-3399-6EE8-DA78AC0EC9E0}"/>
              </a:ext>
            </a:extLst>
          </p:cNvPr>
          <p:cNvSpPr/>
          <p:nvPr/>
        </p:nvSpPr>
        <p:spPr>
          <a:xfrm>
            <a:off x="2057720" y="500181"/>
            <a:ext cx="2027173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Взаимодействие с объявлениями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4" name="Text 24">
            <a:extLst>
              <a:ext uri="{FF2B5EF4-FFF2-40B4-BE49-F238E27FC236}">
                <a16:creationId xmlns:a16="http://schemas.microsoft.com/office/drawing/2014/main" id="{B670DC30-0DA9-8B21-ECEA-E379892C180C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08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2" name="2025-05-06 10.20.43.mp4">
            <a:hlinkClick r:id="" action="ppaction://media"/>
            <a:extLst>
              <a:ext uri="{FF2B5EF4-FFF2-40B4-BE49-F238E27FC236}">
                <a16:creationId xmlns:a16="http://schemas.microsoft.com/office/drawing/2014/main" id="{E82C49E3-F59D-C10C-5E37-9F8F98A94A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1.69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1884" y="1531815"/>
            <a:ext cx="17781221" cy="1150870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C5E6F-B006-3EAE-A81C-D67F05BA38CB}"/>
              </a:ext>
            </a:extLst>
          </p:cNvPr>
          <p:cNvSpPr/>
          <p:nvPr/>
        </p:nvSpPr>
        <p:spPr>
          <a:xfrm>
            <a:off x="2841884" y="1531815"/>
            <a:ext cx="17781222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4193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B344B499-3A30-3399-6EE8-DA78AC0EC9E0}"/>
              </a:ext>
            </a:extLst>
          </p:cNvPr>
          <p:cNvSpPr/>
          <p:nvPr/>
        </p:nvSpPr>
        <p:spPr>
          <a:xfrm>
            <a:off x="2057720" y="412259"/>
            <a:ext cx="2027173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1C1F23">
                    <a:alpha val="100000"/>
                  </a:srgbClr>
                </a:solidFill>
                <a:latin typeface="Montserrat" pitchFamily="2" charset="0"/>
                <a:cs typeface="DM Sans Medium" pitchFamily="34" charset="-120"/>
              </a:rPr>
              <a:t>Система модерации объявлений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18" name="Text 24">
            <a:extLst>
              <a:ext uri="{FF2B5EF4-FFF2-40B4-BE49-F238E27FC236}">
                <a16:creationId xmlns:a16="http://schemas.microsoft.com/office/drawing/2014/main" id="{10CF0B32-8A40-89F2-D86D-877DF3A01AA3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09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2" name="2025-05-06 10.22.15.mp4">
            <a:hlinkClick r:id="" action="ppaction://media"/>
            <a:extLst>
              <a:ext uri="{FF2B5EF4-FFF2-40B4-BE49-F238E27FC236}">
                <a16:creationId xmlns:a16="http://schemas.microsoft.com/office/drawing/2014/main" id="{EB78CE32-18E8-F472-CC09-CF439115F2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60.365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1884" y="1531815"/>
            <a:ext cx="17781221" cy="1150870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C5E6F-B006-3EAE-A81C-D67F05BA38CB}"/>
              </a:ext>
            </a:extLst>
          </p:cNvPr>
          <p:cNvSpPr/>
          <p:nvPr/>
        </p:nvSpPr>
        <p:spPr>
          <a:xfrm>
            <a:off x="2841884" y="1531815"/>
            <a:ext cx="17781222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1170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244</Words>
  <Application>Microsoft Macintosh PowerPoint</Application>
  <PresentationFormat>Произвольный</PresentationFormat>
  <Paragraphs>96</Paragraphs>
  <Slides>18</Slides>
  <Notes>12</Notes>
  <HiddenSlides>0</HiddenSlides>
  <MMClips>9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DM Sans Medium</vt:lpstr>
      <vt:lpstr>Montserrat</vt:lpstr>
      <vt:lpstr>Montserrat SemiBold</vt:lpstr>
      <vt:lpstr>Raleway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6</cp:revision>
  <dcterms:created xsi:type="dcterms:W3CDTF">2025-05-06T00:02:01Z</dcterms:created>
  <dcterms:modified xsi:type="dcterms:W3CDTF">2025-05-06T08:08:53Z</dcterms:modified>
</cp:coreProperties>
</file>